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84" r:id="rId2"/>
    <p:sldId id="259" r:id="rId3"/>
    <p:sldId id="290" r:id="rId4"/>
    <p:sldId id="538" r:id="rId5"/>
    <p:sldId id="552" r:id="rId6"/>
    <p:sldId id="535" r:id="rId7"/>
    <p:sldId id="537" r:id="rId8"/>
    <p:sldId id="520" r:id="rId9"/>
    <p:sldId id="534" r:id="rId10"/>
    <p:sldId id="550" r:id="rId11"/>
    <p:sldId id="546" r:id="rId12"/>
    <p:sldId id="555" r:id="rId13"/>
    <p:sldId id="554" r:id="rId14"/>
    <p:sldId id="545" r:id="rId15"/>
    <p:sldId id="551" r:id="rId16"/>
    <p:sldId id="543" r:id="rId17"/>
    <p:sldId id="547" r:id="rId18"/>
    <p:sldId id="548" r:id="rId19"/>
    <p:sldId id="55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78"/>
    <p:restoredTop sz="97030"/>
  </p:normalViewPr>
  <p:slideViewPr>
    <p:cSldViewPr snapToGrid="0" snapToObjects="1">
      <p:cViewPr varScale="1">
        <p:scale>
          <a:sx n="128" d="100"/>
          <a:sy n="128" d="100"/>
        </p:scale>
        <p:origin x="6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8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2CD49-DB0D-1941-ABD9-767C085F0B0F}" type="datetimeFigureOut">
              <a:rPr lang="en-US" smtClean="0"/>
              <a:t>1/6/23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2C78DE-56F4-9546-BE5E-2218C81F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74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A738-18AF-5248-B400-8ED4E6AE0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5A2506-1153-D744-AC15-6F0051A37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E724F-093E-314E-9B5F-A001DD03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C1519-9D66-0940-B3EC-5FB0E96F9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E4500-CD92-3946-8086-73499FCC3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8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6275-4AC8-AC47-BBEB-08343AA85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AA4FB-1274-2D4B-8BF2-DA21B5387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483FC-384D-B347-A101-FBA7F1655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9F514-9F0C-9C4C-9357-B3087FB59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C3C8D-B01D-CD44-A6E9-4D9F351DD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38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46D529-AB19-C247-B347-E7CDF3F846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FF8786-3232-6042-94F6-5AB10EA2F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D8DB7-A796-A54E-B880-639424FA0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346BF-B9CE-0441-8D52-664D607BE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932FC-FF1A-7143-93E3-553DE96BC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97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81525-EAFC-DE47-8B6A-638EB3AAE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842DA-45ED-8442-B9C2-3103C8140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5E451-938E-CF4F-9D8C-D58D626B6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64DB5-2D03-9F49-98D6-24CC4C80C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EF24C-EC4E-2E46-8C06-AB6B92FEA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93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423FB-84A5-3540-9959-FA3F7843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6503-7FE7-494F-B8C0-E131D2F68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0250F-0965-B04C-B34A-C6A0EE10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4ABFA-3E9C-604C-B856-C6595574E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8CD16-D540-AF48-BF64-3D8C72443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38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086D9-386D-B743-81DD-AFECBB062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8D2-CDF6-A548-85B8-4D11AF449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0B3664-F5FE-A149-BCD9-5B7019E0B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0B2A18-A5B9-D94B-8307-6BDED3E7C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DC4E8D-1EB9-094A-9806-F8C2DAB7E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5A2F3-90C7-FD41-B6AC-78A17FCC5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30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0355F-A833-4F43-9789-0DDBB788F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5995F-4167-4340-9E42-3BF5EA32C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5401D-A8CA-2E43-BE32-1756BA14D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E25697-3934-244C-8193-CEBA2589E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A819B0-5999-EF44-9E43-B82FA62338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6953F-1415-154C-BA57-FB129FF5C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348D0B-CFE2-D647-B5FA-CCCE8838A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BF0256-368A-414D-967A-1349A94E2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770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285D9-8F25-A845-8D8F-68E67111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853560-1C56-3D49-A7D9-318341352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782695-9C67-5E45-9557-937F96B18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2F29F-633C-064B-8CE3-C15D2945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9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84496-B68E-B942-924A-98A0A2CD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DC1E31-6EBF-D441-9C18-3D513FE01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B4EEFB-B5F2-A144-925B-3AD372B47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24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517D7-D9C8-144F-A720-712A45571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F9BA2-3F55-414E-907D-CFFA18B67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8B297B-96C1-2142-92F7-60EB96BFAA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43EFD-6D92-A247-8747-38A74574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013AB5-AC7A-9647-971C-9DDD9886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D230A-2CBB-D14F-8D5A-EA9939C7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519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8B0E5-E48D-834F-A3C9-CF1A605F1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4EA6A9-BFAD-9E4E-81D0-93F81A128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E6B11C-70C0-D04A-BB35-79FE8D94F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EF2CF-F8D5-874A-B417-21340B10B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0082E-E4C0-3F4D-BC19-8D825F0E3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47CB8-477D-3E48-A302-75C38199A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729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793F-8B4A-314E-B73F-6A40490D0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CF55D-18E5-D044-B387-BDD518561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40298-B18A-A143-9491-062F71DA1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9D875-5216-6942-B2EB-20703984EEEF}" type="datetimeFigureOut">
              <a:rPr lang="en-US" smtClean="0"/>
              <a:t>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D13CC-F03F-7641-A97D-BCB1FC7282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FC823-123D-1641-9F89-C86202233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DCAB2-4C18-2145-ACD8-135216964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32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05 linear algebra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D0F23-C44E-6B46-9E1F-309623201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574" y="1580321"/>
            <a:ext cx="368410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covariance matrices and second-derivative matrices, there is  a geometric interpretation.</a:t>
            </a:r>
          </a:p>
        </p:txBody>
      </p:sp>
      <p:pic>
        <p:nvPicPr>
          <p:cNvPr id="1026" name="Picture 2" descr="Principal Component Analysis explained | by Matyas Amrouche | Towards Data  Science">
            <a:extLst>
              <a:ext uri="{FF2B5EF4-FFF2-40B4-BE49-F238E27FC236}">
                <a16:creationId xmlns:a16="http://schemas.microsoft.com/office/drawing/2014/main" id="{39E9FCF8-16A6-6643-A294-5AA8BD745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9338" y="-298174"/>
            <a:ext cx="7341562" cy="701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324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D737-D957-EF43-8503-1501D674F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can recall Taylor expansion…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 = f(x + </a:t>
                </a:r>
                <a:r>
                  <a:rPr lang="el-GR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x)  =  f(x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  <a:blipFill>
                <a:blip r:embed="rId2"/>
                <a:stretch>
                  <a:fillRect l="-1663" t="-14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4357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D737-D957-EF43-8503-1501D674F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can recall Taylor expansion…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 = f(x + </a:t>
                </a:r>
                <a:r>
                  <a:rPr lang="el-GR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x)  =  f(x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3600" b="0" i="1" baseline="30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𝑑𝑥</m:t>
                        </m:r>
                        <m:r>
                          <a:rPr lang="en-US" sz="3600" b="0" i="1" baseline="3000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36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  <a:blipFill>
                <a:blip r:embed="rId2"/>
                <a:stretch>
                  <a:fillRect l="-1663" t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85652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D737-D957-EF43-8503-1501D674F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can recall Taylor expansion…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 = f(x + </a:t>
                </a:r>
                <a:r>
                  <a:rPr lang="el-GR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x)  =  f(x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3600" b="0" i="1" baseline="30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𝑑𝑥</m:t>
                        </m:r>
                        <m:r>
                          <a:rPr lang="en-US" sz="3600" b="0" i="1" baseline="3000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36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  <a:blipFill>
                <a:blip r:embed="rId2"/>
                <a:stretch>
                  <a:fillRect l="-1663" t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Taylor Series">
            <a:extLst>
              <a:ext uri="{FF2B5EF4-FFF2-40B4-BE49-F238E27FC236}">
                <a16:creationId xmlns:a16="http://schemas.microsoft.com/office/drawing/2014/main" id="{CF238C5C-FD54-2B1E-B53E-5A2F7A99B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5082" y="2872408"/>
            <a:ext cx="2978921" cy="3985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133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D737-D957-EF43-8503-1501D674F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multidimensional equivalent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D7FB9A-8E42-DF46-A292-8EF578C4F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54" y="2857500"/>
            <a:ext cx="11074400" cy="1143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 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 + </a:t>
                </a:r>
                <a:r>
                  <a:rPr lang="el-GR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x)  = 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3600" i="1" baseline="30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𝑑𝑥</m:t>
                        </m:r>
                        <m:r>
                          <a:rPr lang="en-US" sz="3600" i="1" baseline="3000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36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  <a:blipFill>
                <a:blip r:embed="rId3"/>
                <a:stretch>
                  <a:fillRect l="-1663" t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5961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D737-D957-EF43-8503-1501D674F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multidimensional equivalent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D7FB9A-8E42-DF46-A292-8EF578C4F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54" y="2857500"/>
            <a:ext cx="11074400" cy="1143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 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 + </a:t>
                </a:r>
                <a:r>
                  <a:rPr lang="el-GR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Δ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x)  = 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3600" i="1" baseline="30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𝑑𝑥</m:t>
                        </m:r>
                        <m:r>
                          <a:rPr lang="en-US" sz="3600" i="1" baseline="3000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(x-x</a:t>
                </a:r>
                <a:r>
                  <a:rPr lang="en-US" sz="36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36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42C5A81-99BC-AF4D-97A8-AB23EBD072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2946" y="1887222"/>
                <a:ext cx="10680853" cy="1792412"/>
              </a:xfrm>
              <a:blipFill>
                <a:blip r:embed="rId3"/>
                <a:stretch>
                  <a:fillRect l="-1663" t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259A4310-9C18-2744-AC96-07045916329B}"/>
              </a:ext>
            </a:extLst>
          </p:cNvPr>
          <p:cNvSpPr/>
          <p:nvPr/>
        </p:nvSpPr>
        <p:spPr>
          <a:xfrm>
            <a:off x="4921468" y="4970778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</a:t>
            </a:r>
            <a:r>
              <a:rPr lang="en-US" baseline="30000" dirty="0">
                <a:latin typeface="Times" pitchFamily="2" charset="0"/>
              </a:rPr>
              <a:t>st</a:t>
            </a:r>
            <a:r>
              <a:rPr lang="en-US" dirty="0">
                <a:latin typeface="Times" pitchFamily="2" charset="0"/>
              </a:rPr>
              <a:t> derivative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FCADCA-C2DC-B347-82F8-F65E5A63B353}"/>
              </a:ext>
            </a:extLst>
          </p:cNvPr>
          <p:cNvSpPr/>
          <p:nvPr/>
        </p:nvSpPr>
        <p:spPr>
          <a:xfrm>
            <a:off x="8422565" y="5155444"/>
            <a:ext cx="2095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2</a:t>
            </a:r>
            <a:r>
              <a:rPr lang="en-US" baseline="30000" dirty="0">
                <a:latin typeface="Times" pitchFamily="2" charset="0"/>
              </a:rPr>
              <a:t>nd</a:t>
            </a:r>
            <a:r>
              <a:rPr lang="en-US" dirty="0">
                <a:latin typeface="Times" pitchFamily="2" charset="0"/>
              </a:rPr>
              <a:t> derivative matrix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E830E96-9ACA-6E4B-8ADC-583FB65FA250}"/>
              </a:ext>
            </a:extLst>
          </p:cNvPr>
          <p:cNvCxnSpPr>
            <a:cxnSpLocks/>
          </p:cNvCxnSpPr>
          <p:nvPr/>
        </p:nvCxnSpPr>
        <p:spPr>
          <a:xfrm flipV="1">
            <a:off x="5731658" y="3876168"/>
            <a:ext cx="0" cy="986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E65397B-2038-F049-8931-4D57C8E477AC}"/>
              </a:ext>
            </a:extLst>
          </p:cNvPr>
          <p:cNvCxnSpPr>
            <a:cxnSpLocks/>
          </p:cNvCxnSpPr>
          <p:nvPr/>
        </p:nvCxnSpPr>
        <p:spPr>
          <a:xfrm flipV="1">
            <a:off x="9470288" y="3726795"/>
            <a:ext cx="40697" cy="1119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765315B-56BD-0049-A3BC-4B3186AAD1D5}"/>
              </a:ext>
            </a:extLst>
          </p:cNvPr>
          <p:cNvSpPr/>
          <p:nvPr/>
        </p:nvSpPr>
        <p:spPr>
          <a:xfrm>
            <a:off x="3688440" y="4954768"/>
            <a:ext cx="10823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function</a:t>
            </a:r>
          </a:p>
          <a:p>
            <a:pPr algn="ctr"/>
            <a:r>
              <a:rPr lang="en-US" dirty="0">
                <a:latin typeface="Times" pitchFamily="2" charset="0"/>
              </a:rPr>
              <a:t>value at x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28B8315-A116-F44C-B3C9-7F1CCE09D758}"/>
              </a:ext>
            </a:extLst>
          </p:cNvPr>
          <p:cNvCxnSpPr>
            <a:cxnSpLocks/>
          </p:cNvCxnSpPr>
          <p:nvPr/>
        </p:nvCxnSpPr>
        <p:spPr>
          <a:xfrm flipV="1">
            <a:off x="4347946" y="3860158"/>
            <a:ext cx="0" cy="986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612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A9BF-651B-0B4C-AB65-BC0E8B29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3067" cy="1325563"/>
          </a:xfrm>
        </p:spPr>
        <p:txBody>
          <a:bodyPr/>
          <a:lstStyle/>
          <a:p>
            <a:r>
              <a:rPr lang="en-US" dirty="0"/>
              <a:t>Hessian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074CD-0AC8-164D-9EF2-B085CB43F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3258"/>
            <a:ext cx="5638800" cy="38735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DFEC93-8114-9E4C-927A-27227604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46" y="1887222"/>
            <a:ext cx="10680853" cy="1792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Take a scalar-valued function     f(x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…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The second derivative of this function is a n x n matrix: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5218E3-E620-C442-8E5C-4DECDC41917B}"/>
              </a:ext>
            </a:extLst>
          </p:cNvPr>
          <p:cNvSpPr txBox="1">
            <a:spLocks/>
          </p:cNvSpPr>
          <p:nvPr/>
        </p:nvSpPr>
        <p:spPr>
          <a:xfrm>
            <a:off x="5880254" y="3130825"/>
            <a:ext cx="6051012" cy="3657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Diagonals are the 2</a:t>
            </a:r>
            <a:r>
              <a:rPr lang="en-US" baseline="30000" dirty="0"/>
              <a:t>nd</a:t>
            </a:r>
            <a:r>
              <a:rPr lang="en-US" dirty="0"/>
              <a:t> derivatives in the directions of the basis vectors e</a:t>
            </a:r>
            <a:r>
              <a:rPr lang="en-US" baseline="-25000" dirty="0"/>
              <a:t>1</a:t>
            </a:r>
            <a:r>
              <a:rPr lang="en-US" dirty="0"/>
              <a:t>, e</a:t>
            </a:r>
            <a:r>
              <a:rPr lang="en-US" baseline="-25000" dirty="0"/>
              <a:t>2</a:t>
            </a:r>
            <a:r>
              <a:rPr lang="en-US" dirty="0"/>
              <a:t>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Off-diagonal terms measure essentially the same thing in different directions.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Matrix is symmetric, so eigenvalues are real.  I can use eigenvalue decomposition to understand geometry of the function’s curvature.  </a:t>
            </a:r>
          </a:p>
        </p:txBody>
      </p:sp>
    </p:spTree>
    <p:extLst>
      <p:ext uri="{BB962C8B-B14F-4D97-AF65-F5344CB8AC3E}">
        <p14:creationId xmlns:p14="http://schemas.microsoft.com/office/powerpoint/2010/main" val="2246282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A9BF-651B-0B4C-AB65-BC0E8B29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3067" cy="1325563"/>
          </a:xfrm>
        </p:spPr>
        <p:txBody>
          <a:bodyPr/>
          <a:lstStyle/>
          <a:p>
            <a:r>
              <a:rPr lang="en-US" dirty="0"/>
              <a:t>Hessian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074CD-0AC8-164D-9EF2-B085CB43F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3258"/>
            <a:ext cx="5638800" cy="38735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DFEC93-8114-9E4C-927A-27227604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46" y="1887222"/>
            <a:ext cx="10680853" cy="1792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Take a scalar-valued function     f(x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…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The second derivative of this function is a n x n matrix: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7946BF4-56C2-214E-A6CE-79BD90158F74}"/>
              </a:ext>
            </a:extLst>
          </p:cNvPr>
          <p:cNvSpPr txBox="1">
            <a:spLocks/>
          </p:cNvSpPr>
          <p:nvPr/>
        </p:nvSpPr>
        <p:spPr>
          <a:xfrm>
            <a:off x="5638800" y="3119276"/>
            <a:ext cx="6387945" cy="355748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eigenvalue decomposition of this matrix will tell you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the direction (in R</a:t>
            </a:r>
            <a:r>
              <a:rPr lang="en-US" baseline="30000" dirty="0"/>
              <a:t>n</a:t>
            </a:r>
            <a:r>
              <a:rPr lang="en-US" dirty="0"/>
              <a:t>) of maximum 2nd derivative curvature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maximum curvature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direction of second-maximum curvature…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direction of third-maximum curvature…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39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A9BF-651B-0B4C-AB65-BC0E8B29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3067" cy="1325563"/>
          </a:xfrm>
        </p:spPr>
        <p:txBody>
          <a:bodyPr/>
          <a:lstStyle/>
          <a:p>
            <a:r>
              <a:rPr lang="en-US" dirty="0"/>
              <a:t>Hessian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074CD-0AC8-164D-9EF2-B085CB43F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3258"/>
            <a:ext cx="5638800" cy="38735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DFEC93-8114-9E4C-927A-27227604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46" y="1887222"/>
            <a:ext cx="10680853" cy="1792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…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)…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A42921-DF41-4D4F-B038-59F21081F9CB}"/>
              </a:ext>
            </a:extLst>
          </p:cNvPr>
          <p:cNvSpPr/>
          <p:nvPr/>
        </p:nvSpPr>
        <p:spPr>
          <a:xfrm>
            <a:off x="6253779" y="603042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stackoverflow.com</a:t>
            </a:r>
            <a:r>
              <a:rPr lang="en-US" dirty="0"/>
              <a:t>/questions/22378360/hessian-matrix-of-the-image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9CBD87-7216-894F-95C3-BC2DED995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103" y="1673865"/>
            <a:ext cx="6593676" cy="401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992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A9BF-651B-0B4C-AB65-BC0E8B29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3067" cy="1325563"/>
          </a:xfrm>
        </p:spPr>
        <p:txBody>
          <a:bodyPr/>
          <a:lstStyle/>
          <a:p>
            <a:r>
              <a:rPr lang="en-US" dirty="0"/>
              <a:t>Hessian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074CD-0AC8-164D-9EF2-B085CB43F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3258"/>
            <a:ext cx="5638800" cy="38735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DFEC93-8114-9E4C-927A-27227604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46" y="1887222"/>
            <a:ext cx="10680853" cy="1792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…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)…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A42921-DF41-4D4F-B038-59F21081F9CB}"/>
              </a:ext>
            </a:extLst>
          </p:cNvPr>
          <p:cNvSpPr/>
          <p:nvPr/>
        </p:nvSpPr>
        <p:spPr>
          <a:xfrm>
            <a:off x="6253779" y="603042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stackoverflow.com</a:t>
            </a:r>
            <a:r>
              <a:rPr lang="en-US" dirty="0"/>
              <a:t>/questions/22378360/hessian-matrix-of-the-image</a:t>
            </a:r>
          </a:p>
        </p:txBody>
      </p:sp>
      <p:pic>
        <p:nvPicPr>
          <p:cNvPr id="7" name="Picture 2" descr="Principal Component Analysis explained | by Matyas Amrouche | Towards Data  Science">
            <a:extLst>
              <a:ext uri="{FF2B5EF4-FFF2-40B4-BE49-F238E27FC236}">
                <a16:creationId xmlns:a16="http://schemas.microsoft.com/office/drawing/2014/main" id="{A8204706-9708-D04F-A9C1-D7C7A5536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372" y="522822"/>
            <a:ext cx="6482528" cy="6195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eigenvectors and eigenvalues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81458-1732-4945-95AD-A97064E2A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496" y="2092771"/>
            <a:ext cx="3678091" cy="1233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eigenvalue    </a:t>
            </a:r>
            <a:r>
              <a:rPr lang="en-US" b="1" dirty="0" err="1">
                <a:latin typeface="Times" pitchFamily="2" charset="0"/>
              </a:rPr>
              <a:t>e</a:t>
            </a:r>
            <a:r>
              <a:rPr lang="en-US" baseline="-25000" dirty="0" err="1">
                <a:latin typeface="Times" pitchFamily="2" charset="0"/>
              </a:rPr>
              <a:t>i</a:t>
            </a:r>
            <a:endParaRPr lang="en-US" baseline="-25000" dirty="0">
              <a:latin typeface="Times" pitchFamily="2" charset="0"/>
            </a:endParaRPr>
          </a:p>
          <a:p>
            <a:pPr marL="0" indent="0">
              <a:buNone/>
            </a:pPr>
            <a:r>
              <a:rPr lang="en-US" dirty="0"/>
              <a:t>eigenvector   </a:t>
            </a:r>
            <a:r>
              <a:rPr lang="el-GR" dirty="0">
                <a:latin typeface="Times" pitchFamily="2" charset="0"/>
              </a:rPr>
              <a:t>λ</a:t>
            </a:r>
            <a:r>
              <a:rPr lang="en-US" baseline="-25000" dirty="0" err="1">
                <a:latin typeface="Times" pitchFamily="2" charset="0"/>
              </a:rPr>
              <a:t>i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D52008-C341-7E4A-83E5-327B38ADBDC9}"/>
              </a:ext>
            </a:extLst>
          </p:cNvPr>
          <p:cNvSpPr/>
          <p:nvPr/>
        </p:nvSpPr>
        <p:spPr>
          <a:xfrm>
            <a:off x="5932900" y="1455673"/>
            <a:ext cx="14478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square matrix</a:t>
            </a:r>
          </a:p>
          <a:p>
            <a:pPr algn="ctr"/>
            <a:r>
              <a:rPr lang="en-US" dirty="0">
                <a:latin typeface="Times" pitchFamily="2" charset="0"/>
              </a:rPr>
              <a:t>n x 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61C523-24A1-6945-8A0A-0643CB0010F3}"/>
              </a:ext>
            </a:extLst>
          </p:cNvPr>
          <p:cNvSpPr/>
          <p:nvPr/>
        </p:nvSpPr>
        <p:spPr>
          <a:xfrm>
            <a:off x="7905606" y="2521287"/>
            <a:ext cx="15632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latin typeface="Times" pitchFamily="2" charset="0"/>
              </a:rPr>
              <a:t>ith</a:t>
            </a:r>
            <a:r>
              <a:rPr lang="en-US" dirty="0">
                <a:latin typeface="Times" pitchFamily="2" charset="0"/>
              </a:rPr>
              <a:t> eigenvector</a:t>
            </a:r>
          </a:p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80B164-80D9-464D-8AE4-F83160B468FD}"/>
              </a:ext>
            </a:extLst>
          </p:cNvPr>
          <p:cNvSpPr/>
          <p:nvPr/>
        </p:nvSpPr>
        <p:spPr>
          <a:xfrm>
            <a:off x="7236345" y="61330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37B016-20D5-C144-BB21-A49B41F1AD8F}"/>
              </a:ext>
            </a:extLst>
          </p:cNvPr>
          <p:cNvSpPr/>
          <p:nvPr/>
        </p:nvSpPr>
        <p:spPr>
          <a:xfrm>
            <a:off x="7211762" y="1954557"/>
            <a:ext cx="1486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latin typeface="Times" pitchFamily="2" charset="0"/>
              </a:rPr>
              <a:t>ith</a:t>
            </a:r>
            <a:r>
              <a:rPr lang="en-US" dirty="0">
                <a:latin typeface="Times" pitchFamily="2" charset="0"/>
              </a:rPr>
              <a:t> eigenvalue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EE6AEF-D479-254F-A64A-1452091A44D7}"/>
              </a:ext>
            </a:extLst>
          </p:cNvPr>
          <p:cNvSpPr/>
          <p:nvPr/>
        </p:nvSpPr>
        <p:spPr>
          <a:xfrm>
            <a:off x="3507435" y="4536783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AE8AF-D519-054F-81A0-AC8922850167}"/>
              </a:ext>
            </a:extLst>
          </p:cNvPr>
          <p:cNvSpPr txBox="1"/>
          <p:nvPr/>
        </p:nvSpPr>
        <p:spPr>
          <a:xfrm>
            <a:off x="3140034" y="506846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CE4E9-CFF8-1C45-9717-0931B9EA530E}"/>
              </a:ext>
            </a:extLst>
          </p:cNvPr>
          <p:cNvSpPr txBox="1"/>
          <p:nvPr/>
        </p:nvSpPr>
        <p:spPr>
          <a:xfrm>
            <a:off x="3943853" y="4104843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ABE2F-1004-174C-8D8E-0B2FE2B181B1}"/>
              </a:ext>
            </a:extLst>
          </p:cNvPr>
          <p:cNvSpPr/>
          <p:nvPr/>
        </p:nvSpPr>
        <p:spPr>
          <a:xfrm>
            <a:off x="1119856" y="4985368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C834CC-841D-FC43-8C64-402FEFCB2F14}"/>
              </a:ext>
            </a:extLst>
          </p:cNvPr>
          <p:cNvSpPr/>
          <p:nvPr/>
        </p:nvSpPr>
        <p:spPr>
          <a:xfrm>
            <a:off x="5251758" y="4549148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CA5506-4B21-2041-ACE3-E68C5CA9D442}"/>
              </a:ext>
            </a:extLst>
          </p:cNvPr>
          <p:cNvSpPr/>
          <p:nvPr/>
        </p:nvSpPr>
        <p:spPr>
          <a:xfrm>
            <a:off x="7369655" y="4566752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11A47A-3296-BE4E-8D7A-5A344821C936}"/>
              </a:ext>
            </a:extLst>
          </p:cNvPr>
          <p:cNvSpPr/>
          <p:nvPr/>
        </p:nvSpPr>
        <p:spPr>
          <a:xfrm>
            <a:off x="6096000" y="4736069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DF49B-9025-6842-BC97-67BD49929AF0}"/>
              </a:ext>
            </a:extLst>
          </p:cNvPr>
          <p:cNvSpPr/>
          <p:nvPr/>
        </p:nvSpPr>
        <p:spPr>
          <a:xfrm>
            <a:off x="5082141" y="61330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BCF92-F6DF-B249-AAEE-20500F5CA952}"/>
              </a:ext>
            </a:extLst>
          </p:cNvPr>
          <p:cNvSpPr/>
          <p:nvPr/>
        </p:nvSpPr>
        <p:spPr>
          <a:xfrm>
            <a:off x="3951082" y="6133659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0311C9-8839-394D-9A8F-9DEACC3D7B6A}"/>
              </a:ext>
            </a:extLst>
          </p:cNvPr>
          <p:cNvSpPr/>
          <p:nvPr/>
        </p:nvSpPr>
        <p:spPr>
          <a:xfrm>
            <a:off x="4926147" y="3424122"/>
            <a:ext cx="3052438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960" b="1" dirty="0">
                <a:latin typeface="Times" pitchFamily="2" charset="0"/>
              </a:rPr>
              <a:t>A </a:t>
            </a:r>
            <a:r>
              <a:rPr lang="en-US" sz="3960" b="1" dirty="0" err="1">
                <a:latin typeface="Times" pitchFamily="2" charset="0"/>
              </a:rPr>
              <a:t>e</a:t>
            </a:r>
            <a:r>
              <a:rPr lang="en-US" sz="3960" baseline="-25000" dirty="0" err="1">
                <a:latin typeface="Times" pitchFamily="2" charset="0"/>
              </a:rPr>
              <a:t>i</a:t>
            </a:r>
            <a:r>
              <a:rPr lang="en-US" sz="3960" dirty="0">
                <a:latin typeface="Times" pitchFamily="2" charset="0"/>
              </a:rPr>
              <a:t>   =     </a:t>
            </a:r>
            <a:r>
              <a:rPr lang="el-GR" sz="3960" dirty="0">
                <a:latin typeface="Times" pitchFamily="2" charset="0"/>
              </a:rPr>
              <a:t>λ</a:t>
            </a:r>
            <a:r>
              <a:rPr lang="en-US" sz="3960" baseline="-25000" dirty="0" err="1">
                <a:latin typeface="Times" pitchFamily="2" charset="0"/>
              </a:rPr>
              <a:t>i</a:t>
            </a:r>
            <a:r>
              <a:rPr lang="en-US" sz="3960" baseline="-25000" dirty="0">
                <a:latin typeface="Times" pitchFamily="2" charset="0"/>
              </a:rPr>
              <a:t> </a:t>
            </a:r>
            <a:r>
              <a:rPr lang="en-US" sz="3960" b="1" dirty="0" err="1">
                <a:latin typeface="Times" pitchFamily="2" charset="0"/>
              </a:rPr>
              <a:t>e</a:t>
            </a:r>
            <a:r>
              <a:rPr lang="en-US" sz="3960" baseline="-25000" dirty="0" err="1">
                <a:latin typeface="Times" pitchFamily="2" charset="0"/>
              </a:rPr>
              <a:t>i</a:t>
            </a:r>
            <a:endParaRPr lang="en-US" sz="3960" baseline="3000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8D83CB-4C5B-2A48-A09E-CEC7C11F23C2}"/>
              </a:ext>
            </a:extLst>
          </p:cNvPr>
          <p:cNvSpPr/>
          <p:nvPr/>
        </p:nvSpPr>
        <p:spPr>
          <a:xfrm>
            <a:off x="6783360" y="4961647"/>
            <a:ext cx="5774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600" dirty="0">
                <a:latin typeface="Times" pitchFamily="2" charset="0"/>
              </a:rPr>
              <a:t>λ</a:t>
            </a:r>
            <a:r>
              <a:rPr lang="en-US" sz="3600" baseline="-25000" dirty="0" err="1">
                <a:latin typeface="Times" pitchFamily="2" charset="0"/>
              </a:rPr>
              <a:t>i</a:t>
            </a:r>
            <a:r>
              <a:rPr lang="en-US" sz="3600" baseline="-25000" dirty="0">
                <a:latin typeface="Times" pitchFamily="2" charset="0"/>
              </a:rPr>
              <a:t> </a:t>
            </a:r>
            <a:endParaRPr lang="en-US" sz="36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EA0C50-0FF8-794C-B7B4-90D6954EA830}"/>
              </a:ext>
            </a:extLst>
          </p:cNvPr>
          <p:cNvCxnSpPr/>
          <p:nvPr/>
        </p:nvCxnSpPr>
        <p:spPr>
          <a:xfrm flipH="1">
            <a:off x="5359852" y="2092771"/>
            <a:ext cx="937549" cy="1331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7B5CB4D-A816-FF42-A5F3-A58739BB9656}"/>
              </a:ext>
            </a:extLst>
          </p:cNvPr>
          <p:cNvCxnSpPr>
            <a:cxnSpLocks/>
          </p:cNvCxnSpPr>
          <p:nvPr/>
        </p:nvCxnSpPr>
        <p:spPr>
          <a:xfrm flipH="1">
            <a:off x="7369654" y="2326561"/>
            <a:ext cx="219481" cy="1107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62BBB2E-3664-B643-AE5C-D536A5C3BB42}"/>
              </a:ext>
            </a:extLst>
          </p:cNvPr>
          <p:cNvCxnSpPr>
            <a:cxnSpLocks/>
          </p:cNvCxnSpPr>
          <p:nvPr/>
        </p:nvCxnSpPr>
        <p:spPr>
          <a:xfrm flipH="1">
            <a:off x="7878415" y="3003957"/>
            <a:ext cx="160181" cy="488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21042E1-D87F-D545-8487-33DB6171B93E}"/>
              </a:ext>
            </a:extLst>
          </p:cNvPr>
          <p:cNvCxnSpPr>
            <a:cxnSpLocks/>
          </p:cNvCxnSpPr>
          <p:nvPr/>
        </p:nvCxnSpPr>
        <p:spPr>
          <a:xfrm flipH="1">
            <a:off x="5825269" y="3003957"/>
            <a:ext cx="2213329" cy="5563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281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</p:spTree>
    <p:extLst>
      <p:ext uri="{BB962C8B-B14F-4D97-AF65-F5344CB8AC3E}">
        <p14:creationId xmlns:p14="http://schemas.microsoft.com/office/powerpoint/2010/main" val="603738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86FF2EE-B10F-A741-838B-F4A63223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240" y="4490841"/>
            <a:ext cx="7998043" cy="1144415"/>
          </a:xfrm>
          <a:solidFill>
            <a:srgbClr val="FFFF00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Why does the matrix have to be square? </a:t>
            </a:r>
          </a:p>
        </p:txBody>
      </p:sp>
    </p:spTree>
    <p:extLst>
      <p:ext uri="{BB962C8B-B14F-4D97-AF65-F5344CB8AC3E}">
        <p14:creationId xmlns:p14="http://schemas.microsoft.com/office/powerpoint/2010/main" val="1843249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86FF2EE-B10F-A741-838B-F4A63223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240" y="4490841"/>
            <a:ext cx="7998043" cy="1144415"/>
          </a:xfrm>
          <a:solidFill>
            <a:srgbClr val="FFFF00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What happens if some of the eigenvalues are zero? </a:t>
            </a:r>
          </a:p>
        </p:txBody>
      </p:sp>
    </p:spTree>
    <p:extLst>
      <p:ext uri="{BB962C8B-B14F-4D97-AF65-F5344CB8AC3E}">
        <p14:creationId xmlns:p14="http://schemas.microsoft.com/office/powerpoint/2010/main" val="1209781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86FF2EE-B10F-A741-838B-F4A63223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240" y="4490841"/>
            <a:ext cx="7998043" cy="1144415"/>
          </a:xfrm>
          <a:solidFill>
            <a:srgbClr val="FFFF00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What happens when some of the eigenvalues are the same?</a:t>
            </a:r>
          </a:p>
        </p:txBody>
      </p:sp>
    </p:spTree>
    <p:extLst>
      <p:ext uri="{BB962C8B-B14F-4D97-AF65-F5344CB8AC3E}">
        <p14:creationId xmlns:p14="http://schemas.microsoft.com/office/powerpoint/2010/main" val="216025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651179" y="2785577"/>
            <a:ext cx="1529228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283777" y="3317264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087598" y="2353637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8484304" y="2824883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4836890" y="2816738"/>
            <a:ext cx="1448762" cy="14126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  <a:r>
              <a:rPr lang="en-US" sz="252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6771777" y="2816738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3771711" y="298486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8450904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4741390" y="4677392"/>
            <a:ext cx="158408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eigenvectors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6642635" y="4677392"/>
            <a:ext cx="149111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eigenvalues</a:t>
            </a:r>
          </a:p>
          <a:p>
            <a:pPr algn="ctr"/>
            <a:endParaRPr lang="en-US" sz="2160" dirty="0">
              <a:latin typeface="Times" pitchFamily="2" charset="0"/>
            </a:endParaRPr>
          </a:p>
          <a:p>
            <a:pPr algn="ctr"/>
            <a:r>
              <a:rPr lang="en-US" sz="216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6810522" y="2851812"/>
            <a:ext cx="1304772" cy="1377619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912005" y="4635842"/>
            <a:ext cx="9076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6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216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9612407" y="2838520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4836889" y="3885106"/>
            <a:ext cx="1444565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7782765" y="3897034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6573459" y="1960467"/>
            <a:ext cx="2418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520" b="1" dirty="0">
                <a:latin typeface="Times" pitchFamily="2" charset="0"/>
              </a:rPr>
              <a:t>A </a:t>
            </a:r>
            <a:r>
              <a:rPr lang="en-US" sz="2520" dirty="0">
                <a:latin typeface="Times" pitchFamily="2" charset="0"/>
              </a:rPr>
              <a:t>= Sum</a:t>
            </a:r>
            <a:r>
              <a:rPr lang="en-US" sz="2520" baseline="-25000" dirty="0">
                <a:latin typeface="Times" pitchFamily="2" charset="0"/>
              </a:rPr>
              <a:t>i</a:t>
            </a:r>
            <a:r>
              <a:rPr lang="en-US" sz="2520" dirty="0">
                <a:latin typeface="Times" pitchFamily="2" charset="0"/>
              </a:rPr>
              <a:t> 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30000" dirty="0" err="1">
                <a:latin typeface="Times" pitchFamily="2" charset="0"/>
              </a:rPr>
              <a:t>T</a:t>
            </a:r>
            <a:r>
              <a:rPr lang="en-US" sz="2520" baseline="30000" dirty="0">
                <a:latin typeface="Times" pitchFamily="2" charset="0"/>
              </a:rPr>
              <a:t> </a:t>
            </a:r>
            <a:r>
              <a:rPr lang="el-GR" sz="2520" dirty="0">
                <a:latin typeface="Times" pitchFamily="2" charset="0"/>
              </a:rPr>
              <a:t>λ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r>
              <a:rPr lang="en-US" sz="2520" baseline="-25000" dirty="0">
                <a:latin typeface="Times" pitchFamily="2" charset="0"/>
              </a:rPr>
              <a:t> </a:t>
            </a:r>
            <a:r>
              <a:rPr lang="en-US" sz="2520" b="1" dirty="0" err="1">
                <a:latin typeface="Times" pitchFamily="2" charset="0"/>
              </a:rPr>
              <a:t>e</a:t>
            </a:r>
            <a:r>
              <a:rPr lang="en-US" sz="2520" baseline="-25000" dirty="0" err="1">
                <a:latin typeface="Times" pitchFamily="2" charset="0"/>
              </a:rPr>
              <a:t>i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9206808" y="2838521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8812816" y="2838521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7462909" y="3564635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7124495" y="3232237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4836889" y="3532977"/>
            <a:ext cx="1444565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4837950" y="3178978"/>
            <a:ext cx="1444565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  <a:r>
              <a:rPr lang="en-US" sz="1264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6771774" y="2838520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5165384" y="6048024"/>
            <a:ext cx="73609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Q</a:t>
            </a:r>
            <a:r>
              <a:rPr lang="en-US" sz="336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2167967" y="6048305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60" dirty="0">
                <a:latin typeface="Times" pitchFamily="2" charset="0"/>
              </a:rPr>
              <a:t>A</a:t>
            </a:r>
            <a:endParaRPr lang="en-US" sz="336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7192754" y="6011747"/>
            <a:ext cx="447558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360" dirty="0">
                <a:latin typeface="Times" pitchFamily="2" charset="0"/>
              </a:rPr>
              <a:t>Σ</a:t>
            </a:r>
            <a:endParaRPr lang="en-US" sz="336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9032122" y="6011747"/>
            <a:ext cx="495649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360" dirty="0">
                <a:latin typeface="Times" pitchFamily="2" charset="0"/>
              </a:rPr>
              <a:t>Q</a:t>
            </a:r>
            <a:endParaRPr lang="en-US" sz="336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86FF2EE-B10F-A741-838B-F4A63223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240" y="4490841"/>
            <a:ext cx="7998043" cy="1144415"/>
          </a:xfrm>
          <a:solidFill>
            <a:srgbClr val="FFFF00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What happens when they aren’t zero but are small?</a:t>
            </a:r>
          </a:p>
        </p:txBody>
      </p:sp>
    </p:spTree>
    <p:extLst>
      <p:ext uri="{BB962C8B-B14F-4D97-AF65-F5344CB8AC3E}">
        <p14:creationId xmlns:p14="http://schemas.microsoft.com/office/powerpoint/2010/main" val="1156356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BAA91-C882-EC4F-8300-6E3BDD818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eigenvalue decomposition?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61834-7F44-6844-8545-363C9A21E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Orthonormal basis is often convenient</a:t>
            </a:r>
          </a:p>
          <a:p>
            <a:r>
              <a:rPr lang="en-US" dirty="0"/>
              <a:t>Orthonormal basis has a geometric interpretation; the directions the eigenvalues represent can help with gradient descent</a:t>
            </a:r>
          </a:p>
          <a:p>
            <a:r>
              <a:rPr lang="en-US" dirty="0"/>
              <a:t>Permits truncation by importance; small-eigenvalue eigenvectors contribute less to the final product; we can store (and calculate) instead of n x m  can store only n x p and p x n.  </a:t>
            </a:r>
          </a:p>
          <a:p>
            <a:r>
              <a:rPr lang="en-US" dirty="0"/>
              <a:t>How much memory does your computer have?  </a:t>
            </a:r>
          </a:p>
          <a:p>
            <a:pPr lvl="1"/>
            <a:r>
              <a:rPr lang="en-US" dirty="0"/>
              <a:t>How large a square matrix can you hold in memory?</a:t>
            </a:r>
          </a:p>
          <a:p>
            <a:pPr lvl="1"/>
            <a:r>
              <a:rPr lang="en-US" dirty="0"/>
              <a:t>How large a square matrix will fit on your hard drive?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80881D-BF37-3443-9EF6-C67753310F55}"/>
              </a:ext>
            </a:extLst>
          </p:cNvPr>
          <p:cNvSpPr/>
          <p:nvPr/>
        </p:nvSpPr>
        <p:spPr>
          <a:xfrm>
            <a:off x="9601904" y="433871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A0F072-8F8A-8E4A-968B-20C3C876F75A}"/>
              </a:ext>
            </a:extLst>
          </p:cNvPr>
          <p:cNvSpPr/>
          <p:nvPr/>
        </p:nvSpPr>
        <p:spPr>
          <a:xfrm>
            <a:off x="10730007" y="447508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F1462D-0ACF-C94A-AEED-D2B6373C37E7}"/>
              </a:ext>
            </a:extLst>
          </p:cNvPr>
          <p:cNvSpPr/>
          <p:nvPr/>
        </p:nvSpPr>
        <p:spPr>
          <a:xfrm>
            <a:off x="10324408" y="447509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FE7C0B-5A18-4643-9231-ADA50492F342}"/>
              </a:ext>
            </a:extLst>
          </p:cNvPr>
          <p:cNvSpPr/>
          <p:nvPr/>
        </p:nvSpPr>
        <p:spPr>
          <a:xfrm>
            <a:off x="9930416" y="447509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21958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91A0B-B346-A440-869C-4C4E74327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7EB5D6-F79C-5F42-8AB2-197F0E090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14143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622FBA-46E9-9E4E-845D-58B23E6AD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7" y="5554662"/>
            <a:ext cx="11582400" cy="2349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CFE3AF-0D27-154E-A97B-AEC2584078BC}"/>
              </a:ext>
            </a:extLst>
          </p:cNvPr>
          <p:cNvSpPr/>
          <p:nvPr/>
        </p:nvSpPr>
        <p:spPr>
          <a:xfrm>
            <a:off x="7579843" y="255497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6A5677-2598-4342-B8B2-B83A144C2417}"/>
              </a:ext>
            </a:extLst>
          </p:cNvPr>
          <p:cNvSpPr/>
          <p:nvPr/>
        </p:nvSpPr>
        <p:spPr>
          <a:xfrm>
            <a:off x="5867316" y="247352"/>
            <a:ext cx="1343519" cy="1412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52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BF16A1-A8ED-1040-8B01-ABB552986C01}"/>
              </a:ext>
            </a:extLst>
          </p:cNvPr>
          <p:cNvSpPr/>
          <p:nvPr/>
        </p:nvSpPr>
        <p:spPr>
          <a:xfrm>
            <a:off x="8707946" y="269134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369367-2FB7-9844-85E3-9A4C78E3D5AA}"/>
              </a:ext>
            </a:extLst>
          </p:cNvPr>
          <p:cNvSpPr/>
          <p:nvPr/>
        </p:nvSpPr>
        <p:spPr>
          <a:xfrm>
            <a:off x="6878304" y="1327648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4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2E5E0-5893-6146-BB05-55DB03851C91}"/>
              </a:ext>
            </a:extLst>
          </p:cNvPr>
          <p:cNvSpPr/>
          <p:nvPr/>
        </p:nvSpPr>
        <p:spPr>
          <a:xfrm>
            <a:off x="8302347" y="269135"/>
            <a:ext cx="401600" cy="145566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32CDE3-0251-1441-80F5-9D2F908EBBEB}"/>
              </a:ext>
            </a:extLst>
          </p:cNvPr>
          <p:cNvSpPr/>
          <p:nvPr/>
        </p:nvSpPr>
        <p:spPr>
          <a:xfrm>
            <a:off x="7908355" y="269135"/>
            <a:ext cx="401600" cy="14556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e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49ADFE-6A69-EF41-9C7B-6132B23E39D7}"/>
              </a:ext>
            </a:extLst>
          </p:cNvPr>
          <p:cNvSpPr/>
          <p:nvPr/>
        </p:nvSpPr>
        <p:spPr>
          <a:xfrm>
            <a:off x="6558448" y="995249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3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4CD320-C91F-A146-85FF-655B4626D492}"/>
              </a:ext>
            </a:extLst>
          </p:cNvPr>
          <p:cNvSpPr/>
          <p:nvPr/>
        </p:nvSpPr>
        <p:spPr>
          <a:xfrm>
            <a:off x="6220034" y="662851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2</a:t>
            </a:r>
            <a:endParaRPr lang="en-US" sz="1440" baseline="30000" dirty="0">
              <a:latin typeface="Times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6186B3-2102-AC48-B667-BAEB3414A576}"/>
              </a:ext>
            </a:extLst>
          </p:cNvPr>
          <p:cNvSpPr/>
          <p:nvPr/>
        </p:nvSpPr>
        <p:spPr>
          <a:xfrm>
            <a:off x="5867313" y="26913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440" dirty="0">
                <a:latin typeface="Times" pitchFamily="2" charset="0"/>
              </a:rPr>
              <a:t>λ</a:t>
            </a:r>
            <a:r>
              <a:rPr lang="en-US" sz="1440" baseline="-25000" dirty="0">
                <a:latin typeface="Times" pitchFamily="2" charset="0"/>
              </a:rPr>
              <a:t>1</a:t>
            </a:r>
            <a:endParaRPr lang="en-US" sz="1440" baseline="30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132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5641</TotalTime>
  <Words>805</Words>
  <Application>Microsoft Macintosh PowerPoint</Application>
  <PresentationFormat>Widescreen</PresentationFormat>
  <Paragraphs>254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Times New Roman</vt:lpstr>
      <vt:lpstr>Office Theme</vt:lpstr>
      <vt:lpstr>DATA221 Intro Machine Learning 05 linear algebra</vt:lpstr>
      <vt:lpstr>Definition of eigenvectors and eigenvalues</vt:lpstr>
      <vt:lpstr>Eigenvalue decomposition</vt:lpstr>
      <vt:lpstr>Eigenvalue decomposition</vt:lpstr>
      <vt:lpstr>Eigenvalue decomposition</vt:lpstr>
      <vt:lpstr>Eigenvalue decomposition</vt:lpstr>
      <vt:lpstr>Eigenvalue decomposition</vt:lpstr>
      <vt:lpstr>Why eigenvalue decomposition?</vt:lpstr>
      <vt:lpstr>PowerPoint Presentation</vt:lpstr>
      <vt:lpstr>PowerPoint Presentation</vt:lpstr>
      <vt:lpstr>If you can recall Taylor expansion…</vt:lpstr>
      <vt:lpstr>If you can recall Taylor expansion…</vt:lpstr>
      <vt:lpstr>If you can recall Taylor expansion…</vt:lpstr>
      <vt:lpstr>The multidimensional equivalent </vt:lpstr>
      <vt:lpstr>The multidimensional equivalent </vt:lpstr>
      <vt:lpstr>Hessian matrix</vt:lpstr>
      <vt:lpstr>Hessian matrix</vt:lpstr>
      <vt:lpstr>Hessian matrix</vt:lpstr>
      <vt:lpstr>Hessian matrix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Trimble</dc:creator>
  <cp:lastModifiedBy>Will Trimble</cp:lastModifiedBy>
  <cp:revision>9</cp:revision>
  <dcterms:created xsi:type="dcterms:W3CDTF">2022-04-01T15:49:49Z</dcterms:created>
  <dcterms:modified xsi:type="dcterms:W3CDTF">2023-01-06T18:21:52Z</dcterms:modified>
</cp:coreProperties>
</file>

<file path=docProps/thumbnail.jpeg>
</file>